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5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6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7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8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8" r:id="rId3"/>
    <p:sldId id="257" r:id="rId4"/>
    <p:sldId id="258" r:id="rId5"/>
    <p:sldId id="266" r:id="rId6"/>
    <p:sldId id="267" r:id="rId7"/>
    <p:sldId id="268" r:id="rId8"/>
    <p:sldId id="279" r:id="rId9"/>
    <p:sldId id="259" r:id="rId10"/>
    <p:sldId id="269" r:id="rId11"/>
    <p:sldId id="270" r:id="rId12"/>
    <p:sldId id="260" r:id="rId13"/>
    <p:sldId id="261" r:id="rId14"/>
    <p:sldId id="271" r:id="rId15"/>
    <p:sldId id="262" r:id="rId16"/>
    <p:sldId id="272" r:id="rId17"/>
    <p:sldId id="273" r:id="rId18"/>
    <p:sldId id="263" r:id="rId19"/>
    <p:sldId id="274" r:id="rId20"/>
    <p:sldId id="264" r:id="rId21"/>
    <p:sldId id="276" r:id="rId22"/>
    <p:sldId id="265" r:id="rId23"/>
    <p:sldId id="277" r:id="rId2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Közepesen sötét stílus 1 – 1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A111915-BE36-4E01-A7E5-04B1672EAD32}" styleName="Világos stílus 2 – 5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83" d="100"/>
          <a:sy n="83" d="100"/>
        </p:scale>
        <p:origin x="3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munkalap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-munkalap14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munkalap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8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-munkalap1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10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-munkalap12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81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-munkalap2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-munkalap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06485632362471"/>
          <c:y val="9.9080102967898237E-2"/>
          <c:w val="0.67681848041260906"/>
          <c:h val="0.6985872886955565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fennmaradó nevek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Munka1!$A$2:$A$3</c:f>
              <c:strCache>
                <c:ptCount val="2"/>
                <c:pt idx="0">
                  <c:v>19. sz. 2. fele</c:v>
                </c:pt>
                <c:pt idx="1">
                  <c:v>2026</c:v>
                </c:pt>
              </c:strCache>
            </c:strRef>
          </c:cat>
          <c:val>
            <c:numRef>
              <c:f>Munka1!$B$2:$B$3</c:f>
              <c:numCache>
                <c:formatCode>General</c:formatCode>
                <c:ptCount val="2"/>
                <c:pt idx="0">
                  <c:v>15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A4-42C8-BF15-79B4845B4ED9}"/>
            </c:ext>
          </c:extLst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korszakban adatolt/újonnan létrejött nevek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66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DA4-42C8-BF15-79B4845B4E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Munka1!$A$2:$A$3</c:f>
              <c:strCache>
                <c:ptCount val="2"/>
                <c:pt idx="0">
                  <c:v>19. sz. 2. fele</c:v>
                </c:pt>
                <c:pt idx="1">
                  <c:v>2026</c:v>
                </c:pt>
              </c:strCache>
            </c:strRef>
          </c:cat>
          <c:val>
            <c:numRef>
              <c:f>Munka1!$C$2:$C$3</c:f>
              <c:numCache>
                <c:formatCode>General</c:formatCode>
                <c:ptCount val="2"/>
                <c:pt idx="0">
                  <c:v>-66</c:v>
                </c:pt>
                <c:pt idx="1">
                  <c:v>264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DA4-42C8-BF15-79B4845B4E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55233712"/>
        <c:axId val="1355240368"/>
      </c:barChart>
      <c:catAx>
        <c:axId val="13552337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55240368"/>
        <c:crosses val="autoZero"/>
        <c:auto val="1"/>
        <c:lblAlgn val="ctr"/>
        <c:lblOffset val="100"/>
        <c:noMultiLvlLbl val="0"/>
      </c:catAx>
      <c:valAx>
        <c:axId val="1355240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1355233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hu-HU" sz="1600" dirty="0" smtClean="0"/>
              <a:t> (</a:t>
            </a:r>
            <a:r>
              <a:rPr lang="hu-HU" sz="1600" dirty="0"/>
              <a:t>2024)</a:t>
            </a:r>
            <a:endParaRPr lang="en-US" sz="1600" dirty="0"/>
          </a:p>
        </c:rich>
      </c:tx>
      <c:layout>
        <c:manualLayout>
          <c:xMode val="edge"/>
          <c:yMode val="edge"/>
          <c:x val="0.34879740859727665"/>
          <c:y val="0.124112543083868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0.16761542387023426"/>
          <c:y val="0.23342223066937876"/>
          <c:w val="0.52395055644256427"/>
          <c:h val="0.73661956927589434"/>
        </c:manualLayout>
      </c:layout>
      <c:pie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Értékesítés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A4-4F48-8EB1-9C93115DBF4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A4-4F48-8EB1-9C93115DBF4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9A4-4F48-8EB1-9C93115DBF4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9A4-4F48-8EB1-9C93115DBF4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Munka1!$A$2:$A$5</c:f>
              <c:strCache>
                <c:ptCount val="4"/>
                <c:pt idx="0">
                  <c:v>vizek, vízparti helyek nevei</c:v>
                </c:pt>
                <c:pt idx="1">
                  <c:v>domborzati nevek</c:v>
                </c:pt>
                <c:pt idx="2">
                  <c:v>határrészek</c:v>
                </c:pt>
                <c:pt idx="3">
                  <c:v>építmények nevei</c:v>
                </c:pt>
              </c:strCache>
            </c:strRef>
          </c:cat>
          <c:val>
            <c:numRef>
              <c:f>Munka1!$B$2:$B$5</c:f>
              <c:numCache>
                <c:formatCode>General</c:formatCode>
                <c:ptCount val="4"/>
                <c:pt idx="0">
                  <c:v>38</c:v>
                </c:pt>
                <c:pt idx="1">
                  <c:v>55</c:v>
                </c:pt>
                <c:pt idx="2">
                  <c:v>105</c:v>
                </c:pt>
                <c:pt idx="3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9A4-4F48-8EB1-9C93115DBF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719812197388377E-2"/>
          <c:y val="5.0656228413539027E-2"/>
          <c:w val="0.91328018780261166"/>
          <c:h val="0.7189866578673981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egyrészes nevek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Munka1!$A$2:$A$5</c:f>
              <c:strCache>
                <c:ptCount val="4"/>
                <c:pt idx="0">
                  <c:v>Batár 19. sz. 2. fele</c:v>
                </c:pt>
                <c:pt idx="1">
                  <c:v>Tamásváralja 19. sz. 2. fele</c:v>
                </c:pt>
                <c:pt idx="2">
                  <c:v>Batár 2026.</c:v>
                </c:pt>
                <c:pt idx="3">
                  <c:v>Tamásváralja 2024.</c:v>
                </c:pt>
              </c:strCache>
            </c:strRef>
          </c:cat>
          <c:val>
            <c:numRef>
              <c:f>Munka1!$B$2:$B$5</c:f>
              <c:numCache>
                <c:formatCode>General</c:formatCode>
                <c:ptCount val="4"/>
                <c:pt idx="0">
                  <c:v>27</c:v>
                </c:pt>
                <c:pt idx="1">
                  <c:v>43</c:v>
                </c:pt>
                <c:pt idx="2">
                  <c:v>108</c:v>
                </c:pt>
                <c:pt idx="3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23-4B7A-B237-6F4C257B2FBF}"/>
            </c:ext>
          </c:extLst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kétrészes nevek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Munka1!$A$2:$A$5</c:f>
              <c:strCache>
                <c:ptCount val="4"/>
                <c:pt idx="0">
                  <c:v>Batár 19. sz. 2. fele</c:v>
                </c:pt>
                <c:pt idx="1">
                  <c:v>Tamásváralja 19. sz. 2. fele</c:v>
                </c:pt>
                <c:pt idx="2">
                  <c:v>Batár 2026.</c:v>
                </c:pt>
                <c:pt idx="3">
                  <c:v>Tamásváralja 2024.</c:v>
                </c:pt>
              </c:strCache>
            </c:strRef>
          </c:cat>
          <c:val>
            <c:numRef>
              <c:f>Munka1!$C$2:$C$5</c:f>
              <c:numCache>
                <c:formatCode>General</c:formatCode>
                <c:ptCount val="4"/>
                <c:pt idx="0">
                  <c:v>54</c:v>
                </c:pt>
                <c:pt idx="1">
                  <c:v>90</c:v>
                </c:pt>
                <c:pt idx="2">
                  <c:v>171</c:v>
                </c:pt>
                <c:pt idx="3">
                  <c:v>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23-4B7A-B237-6F4C257B2F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544069936"/>
        <c:axId val="1544049968"/>
      </c:barChart>
      <c:catAx>
        <c:axId val="1544069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1544049968"/>
        <c:crosses val="autoZero"/>
        <c:auto val="1"/>
        <c:lblAlgn val="ctr"/>
        <c:lblOffset val="100"/>
        <c:noMultiLvlLbl val="0"/>
      </c:catAx>
      <c:valAx>
        <c:axId val="1544049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1544069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fennmaradó nevek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Munka1!$A$2:$A$3</c:f>
              <c:numCache>
                <c:formatCode>General</c:formatCode>
                <c:ptCount val="2"/>
              </c:numCache>
            </c:numRef>
          </c:cat>
          <c:val>
            <c:numRef>
              <c:f>Munka1!$B$2:$B$3</c:f>
              <c:numCache>
                <c:formatCode>General</c:formatCode>
                <c:ptCount val="2"/>
                <c:pt idx="0">
                  <c:v>70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C8-4764-8549-25AF2E509F06}"/>
            </c:ext>
          </c:extLst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korszakban adatolt/újonnan létrejövő nevek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63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0C8-4764-8549-25AF2E509F06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Munka1!$A$2:$A$3</c:f>
              <c:numCache>
                <c:formatCode>General</c:formatCode>
                <c:ptCount val="2"/>
              </c:numCache>
            </c:numRef>
          </c:cat>
          <c:val>
            <c:numRef>
              <c:f>Munka1!$C$2:$C$3</c:f>
              <c:numCache>
                <c:formatCode>General</c:formatCode>
                <c:ptCount val="2"/>
                <c:pt idx="0">
                  <c:v>-63</c:v>
                </c:pt>
                <c:pt idx="1">
                  <c:v>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0C8-4764-8549-25AF2E509F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55233712"/>
        <c:axId val="1355240368"/>
      </c:barChart>
      <c:catAx>
        <c:axId val="135523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1355240368"/>
        <c:crosses val="autoZero"/>
        <c:auto val="1"/>
        <c:lblAlgn val="ctr"/>
        <c:lblOffset val="100"/>
        <c:noMultiLvlLbl val="0"/>
      </c:catAx>
      <c:valAx>
        <c:axId val="1355240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1355233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hu-HU" sz="1600" b="1" dirty="0"/>
              <a:t>Batár</a:t>
            </a:r>
            <a:r>
              <a:rPr lang="hu-HU" sz="1600" b="0" dirty="0"/>
              <a:t> </a:t>
            </a:r>
            <a:endParaRPr lang="en-US" sz="1600" b="0" dirty="0"/>
          </a:p>
        </c:rich>
      </c:tx>
      <c:layout>
        <c:manualLayout>
          <c:xMode val="edge"/>
          <c:yMode val="edge"/>
          <c:x val="0.36353982300884957"/>
          <c:y val="3.18021201413427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5.4601630548393836E-2"/>
          <c:y val="0.17446982554742493"/>
          <c:w val="0.82000027872622117"/>
          <c:h val="0.81855151498288858"/>
        </c:manualLayout>
      </c:layout>
      <c:pie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Értékesítés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F5C-4CC5-8F72-3D6CB12B03B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F5C-4CC5-8F72-3D6CB12B03B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F5C-4CC5-8F72-3D6CB12B03B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F5C-4CC5-8F72-3D6CB12B03B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Munka1!$A$2:$A$5</c:f>
              <c:strCache>
                <c:ptCount val="4"/>
                <c:pt idx="0">
                  <c:v>vizek, vizparti helyek nevei</c:v>
                </c:pt>
                <c:pt idx="1">
                  <c:v>domborzati nevek</c:v>
                </c:pt>
                <c:pt idx="2">
                  <c:v>határrészek</c:v>
                </c:pt>
                <c:pt idx="3">
                  <c:v>építmények nevei</c:v>
                </c:pt>
              </c:strCache>
            </c:strRef>
          </c:cat>
          <c:val>
            <c:numRef>
              <c:f>Munka1!$B$2:$B$5</c:f>
              <c:numCache>
                <c:formatCode>General</c:formatCode>
                <c:ptCount val="4"/>
                <c:pt idx="0">
                  <c:v>14</c:v>
                </c:pt>
                <c:pt idx="1">
                  <c:v>0</c:v>
                </c:pt>
                <c:pt idx="2">
                  <c:v>59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F5C-4CC5-8F72-3D6CB12B03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hu-HU" sz="1600" b="1" dirty="0"/>
              <a:t>Tamásváralja</a:t>
            </a:r>
            <a:r>
              <a:rPr lang="hu-HU" sz="1600" dirty="0"/>
              <a:t> </a:t>
            </a:r>
            <a:endParaRPr lang="en-US" sz="1600" dirty="0"/>
          </a:p>
        </c:rich>
      </c:tx>
      <c:layout>
        <c:manualLayout>
          <c:xMode val="edge"/>
          <c:yMode val="edge"/>
          <c:x val="0.5456201467880395"/>
          <c:y val="1.37931034482758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0.42492293098493888"/>
          <c:y val="0.18900841705131685"/>
          <c:w val="0.53738253433373051"/>
          <c:h val="0.79922454520771113"/>
        </c:manualLayout>
      </c:layout>
      <c:pie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Értékesítés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162-402E-8D48-7FA92A60C40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162-402E-8D48-7FA92A60C40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162-402E-8D48-7FA92A60C40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162-402E-8D48-7FA92A60C40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Munka1!$A$2:$A$5</c:f>
              <c:strCache>
                <c:ptCount val="4"/>
                <c:pt idx="0">
                  <c:v>vizek, vízparti helyek nevei</c:v>
                </c:pt>
                <c:pt idx="1">
                  <c:v>domborzati nevek</c:v>
                </c:pt>
                <c:pt idx="2">
                  <c:v>határrészek</c:v>
                </c:pt>
                <c:pt idx="3">
                  <c:v>építmények nevei</c:v>
                </c:pt>
              </c:strCache>
            </c:strRef>
          </c:cat>
          <c:val>
            <c:numRef>
              <c:f>Munka1!$B$2:$B$5</c:f>
              <c:numCache>
                <c:formatCode>General</c:formatCode>
                <c:ptCount val="4"/>
                <c:pt idx="0">
                  <c:v>16</c:v>
                </c:pt>
                <c:pt idx="1">
                  <c:v>36</c:v>
                </c:pt>
                <c:pt idx="2">
                  <c:v>81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162-402E-8D48-7FA92A60C4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"/>
          <c:y val="0.26980640781971221"/>
          <c:w val="0.37258638978417846"/>
          <c:h val="0.719848810579100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hu-HU" sz="1600" b="1" dirty="0"/>
              <a:t>Batár</a:t>
            </a:r>
            <a:r>
              <a:rPr lang="hu-HU" sz="1600" dirty="0"/>
              <a:t> </a:t>
            </a:r>
            <a:endParaRPr lang="en-US" sz="1600" dirty="0"/>
          </a:p>
        </c:rich>
      </c:tx>
      <c:layout>
        <c:manualLayout>
          <c:xMode val="edge"/>
          <c:yMode val="edge"/>
          <c:x val="0.37990638994931925"/>
          <c:y val="2.99438533102235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0.10878090337304766"/>
          <c:y val="0.17433976816174607"/>
          <c:w val="0.738824230094005"/>
          <c:h val="0.7890621889035363"/>
        </c:manualLayout>
      </c:layout>
      <c:pie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Értékesítés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E2C-4526-983B-F496DF7D77F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E2C-4526-983B-F496DF7D77F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E2C-4526-983B-F496DF7D77F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E2C-4526-983B-F496DF7D77F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Munka1!$A$2:$A$5</c:f>
              <c:strCache>
                <c:ptCount val="4"/>
                <c:pt idx="0">
                  <c:v>vizek, vizparti helyek nevei</c:v>
                </c:pt>
                <c:pt idx="1">
                  <c:v>domborzati nevek</c:v>
                </c:pt>
                <c:pt idx="2">
                  <c:v>határrészek</c:v>
                </c:pt>
                <c:pt idx="3">
                  <c:v>építmények nevei</c:v>
                </c:pt>
              </c:strCache>
            </c:strRef>
          </c:cat>
          <c:val>
            <c:numRef>
              <c:f>Munka1!$B$2:$B$5</c:f>
              <c:numCache>
                <c:formatCode>General</c:formatCode>
                <c:ptCount val="4"/>
                <c:pt idx="0">
                  <c:v>37</c:v>
                </c:pt>
                <c:pt idx="1">
                  <c:v>8</c:v>
                </c:pt>
                <c:pt idx="2">
                  <c:v>102</c:v>
                </c:pt>
                <c:pt idx="3">
                  <c:v>132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E2C-4526-983B-F496DF7D77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hu-HU" sz="1800" b="1" dirty="0"/>
              <a:t>Tamásváralja</a:t>
            </a:r>
            <a:r>
              <a:rPr lang="hu-HU" dirty="0"/>
              <a:t> </a:t>
            </a:r>
            <a:endParaRPr lang="en-US" dirty="0"/>
          </a:p>
        </c:rich>
      </c:tx>
      <c:layout>
        <c:manualLayout>
          <c:xMode val="edge"/>
          <c:yMode val="edge"/>
          <c:x val="0.54737781588796108"/>
          <c:y val="1.60771663475285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0.42433350653503338"/>
          <c:y val="0.17382885438669915"/>
          <c:w val="0.57566649346496668"/>
          <c:h val="0.7554933905123451"/>
        </c:manualLayout>
      </c:layout>
      <c:pie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Értékesítés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347-4238-844D-D2F37B185F5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347-4238-844D-D2F37B185F5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347-4238-844D-D2F37B185F5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347-4238-844D-D2F37B185F5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Munka1!$A$2:$A$5</c:f>
              <c:strCache>
                <c:ptCount val="4"/>
                <c:pt idx="0">
                  <c:v>vizek, vízparti helyek nevei</c:v>
                </c:pt>
                <c:pt idx="1">
                  <c:v>domborzati nevek</c:v>
                </c:pt>
                <c:pt idx="2">
                  <c:v>határrészek</c:v>
                </c:pt>
                <c:pt idx="3">
                  <c:v>építmények nevei</c:v>
                </c:pt>
              </c:strCache>
            </c:strRef>
          </c:cat>
          <c:val>
            <c:numRef>
              <c:f>Munka1!$B$2:$B$5</c:f>
              <c:numCache>
                <c:formatCode>General</c:formatCode>
                <c:ptCount val="4"/>
                <c:pt idx="0">
                  <c:v>38</c:v>
                </c:pt>
                <c:pt idx="1">
                  <c:v>55</c:v>
                </c:pt>
                <c:pt idx="2">
                  <c:v>105</c:v>
                </c:pt>
                <c:pt idx="3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347-4238-844D-D2F37B185F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hu-HU" sz="1600" b="1" dirty="0"/>
              <a:t>Batár</a:t>
            </a:r>
            <a:r>
              <a:rPr lang="hu-HU" sz="1600" b="0" dirty="0"/>
              <a:t> </a:t>
            </a:r>
            <a:br>
              <a:rPr lang="hu-HU" sz="1600" b="0" dirty="0"/>
            </a:br>
            <a:r>
              <a:rPr lang="hu-HU" sz="1600" b="0" dirty="0"/>
              <a:t>(19. sz. 2. fele)</a:t>
            </a:r>
            <a:endParaRPr lang="en-US" sz="1600" b="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0.28220220423248915"/>
          <c:y val="0.22604579360663352"/>
          <c:w val="0.47886737502264476"/>
          <c:h val="0.74738839220345643"/>
        </c:manualLayout>
      </c:layout>
      <c:pie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Értékesítés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797-45B7-9761-C49F8C32BF6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797-45B7-9761-C49F8C32BF6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797-45B7-9761-C49F8C32BF6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797-45B7-9761-C49F8C32BF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Munka1!$A$2:$A$5</c:f>
              <c:strCache>
                <c:ptCount val="4"/>
                <c:pt idx="0">
                  <c:v>vizek, vizparti helyek nevei</c:v>
                </c:pt>
                <c:pt idx="1">
                  <c:v>domborzati nevek</c:v>
                </c:pt>
                <c:pt idx="2">
                  <c:v>határrészek</c:v>
                </c:pt>
                <c:pt idx="3">
                  <c:v>építmények nevei</c:v>
                </c:pt>
              </c:strCache>
            </c:strRef>
          </c:cat>
          <c:val>
            <c:numRef>
              <c:f>Munka1!$B$2:$B$5</c:f>
              <c:numCache>
                <c:formatCode>General</c:formatCode>
                <c:ptCount val="4"/>
                <c:pt idx="0">
                  <c:v>14</c:v>
                </c:pt>
                <c:pt idx="1">
                  <c:v>0</c:v>
                </c:pt>
                <c:pt idx="2">
                  <c:v>59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797-45B7-9761-C49F8C32BF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hu-HU" sz="1600" b="1" dirty="0"/>
              <a:t>Tamásváralja</a:t>
            </a:r>
            <a:r>
              <a:rPr lang="hu-HU" sz="1600" dirty="0"/>
              <a:t> </a:t>
            </a:r>
            <a:br>
              <a:rPr lang="hu-HU" sz="1600" dirty="0"/>
            </a:br>
            <a:r>
              <a:rPr lang="hu-HU" sz="1600" dirty="0"/>
              <a:t>(19. sz. 2. fele)</a:t>
            </a:r>
            <a:endParaRPr lang="en-US" sz="1600" dirty="0"/>
          </a:p>
        </c:rich>
      </c:tx>
      <c:layout>
        <c:manualLayout>
          <c:xMode val="edge"/>
          <c:yMode val="edge"/>
          <c:x val="0.53691244239631342"/>
          <c:y val="1.30952405502888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0.44543034943212745"/>
          <c:y val="0.24992558741262105"/>
          <c:w val="0.39593363329583803"/>
          <c:h val="0.75007441258737895"/>
        </c:manualLayout>
      </c:layout>
      <c:pie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Értékesítés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66F-4CE6-A30D-F3DF1A25474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66F-4CE6-A30D-F3DF1A25474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66F-4CE6-A30D-F3DF1A25474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66F-4CE6-A30D-F3DF1A254741}"/>
              </c:ext>
            </c:extLst>
          </c:dPt>
          <c:dLbls>
            <c:dLbl>
              <c:idx val="3"/>
              <c:layout>
                <c:manualLayout>
                  <c:x val="-3.0206738270619399E-2"/>
                  <c:y val="2.07203825872483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66F-4CE6-A30D-F3DF1A2547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Munka1!$A$2:$A$5</c:f>
              <c:strCache>
                <c:ptCount val="4"/>
                <c:pt idx="0">
                  <c:v>vizek, vízparti helyek nevei</c:v>
                </c:pt>
                <c:pt idx="1">
                  <c:v>domborzati nevek</c:v>
                </c:pt>
                <c:pt idx="2">
                  <c:v>határrészek</c:v>
                </c:pt>
                <c:pt idx="3">
                  <c:v>építmények nevei</c:v>
                </c:pt>
              </c:strCache>
            </c:strRef>
          </c:cat>
          <c:val>
            <c:numRef>
              <c:f>Munka1!$B$2:$B$5</c:f>
              <c:numCache>
                <c:formatCode>General</c:formatCode>
                <c:ptCount val="4"/>
                <c:pt idx="0">
                  <c:v>16</c:v>
                </c:pt>
                <c:pt idx="1">
                  <c:v>36</c:v>
                </c:pt>
                <c:pt idx="2">
                  <c:v>81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66F-4CE6-A30D-F3DF1A2547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"/>
          <c:y val="0.26980640781971221"/>
          <c:w val="0.37258638978417846"/>
          <c:h val="0.719848810579100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hu-HU" sz="1600" dirty="0" smtClean="0"/>
              <a:t>(</a:t>
            </a:r>
            <a:r>
              <a:rPr lang="hu-HU" sz="1600" dirty="0"/>
              <a:t>2026)</a:t>
            </a:r>
            <a:endParaRPr lang="en-US" sz="1600" dirty="0"/>
          </a:p>
        </c:rich>
      </c:tx>
      <c:layout>
        <c:manualLayout>
          <c:xMode val="edge"/>
          <c:yMode val="edge"/>
          <c:x val="0.40377962218307606"/>
          <c:y val="7.52821686564660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0.23881684449213642"/>
          <c:y val="0.23492918280665454"/>
          <c:w val="0.50748535514748672"/>
          <c:h val="0.75510246778366019"/>
        </c:manualLayout>
      </c:layout>
      <c:pie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Értékesítés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8DA-467D-9481-313C4BDDE5B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8DA-467D-9481-313C4BDDE5B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8DA-467D-9481-313C4BDDE5B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8DA-467D-9481-313C4BDDE5B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Munka1!$A$2:$A$5</c:f>
              <c:strCache>
                <c:ptCount val="4"/>
                <c:pt idx="0">
                  <c:v>vizek, vizparti helyek nevei</c:v>
                </c:pt>
                <c:pt idx="1">
                  <c:v>domborzati nevek</c:v>
                </c:pt>
                <c:pt idx="2">
                  <c:v>határrészek</c:v>
                </c:pt>
                <c:pt idx="3">
                  <c:v>építmények nevei</c:v>
                </c:pt>
              </c:strCache>
            </c:strRef>
          </c:cat>
          <c:val>
            <c:numRef>
              <c:f>Munka1!$B$2:$B$5</c:f>
              <c:numCache>
                <c:formatCode>General</c:formatCode>
                <c:ptCount val="4"/>
                <c:pt idx="0">
                  <c:v>37</c:v>
                </c:pt>
                <c:pt idx="1">
                  <c:v>8</c:v>
                </c:pt>
                <c:pt idx="2">
                  <c:v>102</c:v>
                </c:pt>
                <c:pt idx="3">
                  <c:v>132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8DA-467D-9481-313C4BDDE5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98669-C72F-4969-BE32-7A0698343C78}" type="datetimeFigureOut">
              <a:rPr lang="hu-HU" smtClean="0"/>
              <a:t>2026.08.31.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17AA3F-9230-4140-8367-01CC13A32D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8529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7AA3F-9230-4140-8367-01CC13A32DFE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8903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3F81B-44F4-40D8-9421-CE121871C82F}" type="datetimeFigureOut">
              <a:rPr lang="hu-HU" smtClean="0"/>
              <a:t>2026.08.31.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94061-6D19-470C-85D4-0ED82CBC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407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3F81B-44F4-40D8-9421-CE121871C82F}" type="datetimeFigureOut">
              <a:rPr lang="hu-HU" smtClean="0"/>
              <a:t>2026.08.31.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94061-6D19-470C-85D4-0ED82CBC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09663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3F81B-44F4-40D8-9421-CE121871C82F}" type="datetimeFigureOut">
              <a:rPr lang="hu-HU" smtClean="0"/>
              <a:t>2026.08.31.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94061-6D19-470C-85D4-0ED82CBC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2512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3F81B-44F4-40D8-9421-CE121871C82F}" type="datetimeFigureOut">
              <a:rPr lang="hu-HU" smtClean="0"/>
              <a:t>2026.08.31.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94061-6D19-470C-85D4-0ED82CBC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807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3F81B-44F4-40D8-9421-CE121871C82F}" type="datetimeFigureOut">
              <a:rPr lang="hu-HU" smtClean="0"/>
              <a:t>2026.08.31.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94061-6D19-470C-85D4-0ED82CBC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9372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3F81B-44F4-40D8-9421-CE121871C82F}" type="datetimeFigureOut">
              <a:rPr lang="hu-HU" smtClean="0"/>
              <a:t>2026.08.31.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94061-6D19-470C-85D4-0ED82CBC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6976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3F81B-44F4-40D8-9421-CE121871C82F}" type="datetimeFigureOut">
              <a:rPr lang="hu-HU" smtClean="0"/>
              <a:t>2026.08.31.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94061-6D19-470C-85D4-0ED82CBC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8918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3F81B-44F4-40D8-9421-CE121871C82F}" type="datetimeFigureOut">
              <a:rPr lang="hu-HU" smtClean="0"/>
              <a:t>2026.08.31.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94061-6D19-470C-85D4-0ED82CBC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1435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3F81B-44F4-40D8-9421-CE121871C82F}" type="datetimeFigureOut">
              <a:rPr lang="hu-HU" smtClean="0"/>
              <a:t>2026.08.31.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94061-6D19-470C-85D4-0ED82CBC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2716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3F81B-44F4-40D8-9421-CE121871C82F}" type="datetimeFigureOut">
              <a:rPr lang="hu-HU" smtClean="0"/>
              <a:t>2026.08.31.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94061-6D19-470C-85D4-0ED82CBC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0446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3F81B-44F4-40D8-9421-CE121871C82F}" type="datetimeFigureOut">
              <a:rPr lang="hu-HU" smtClean="0"/>
              <a:t>2026.08.31.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94061-6D19-470C-85D4-0ED82CBC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30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3F81B-44F4-40D8-9421-CE121871C82F}" type="datetimeFigureOut">
              <a:rPr lang="hu-HU" smtClean="0"/>
              <a:t>2026.08.31.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94061-6D19-470C-85D4-0ED82CBCEE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28048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helynévállomány vizsgálata Ugocsa megyében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4657115"/>
            <a:ext cx="9576122" cy="1655762"/>
          </a:xfrm>
        </p:spPr>
        <p:txBody>
          <a:bodyPr>
            <a:normAutofit lnSpcReduction="10000"/>
          </a:bodyPr>
          <a:lstStyle/>
          <a:p>
            <a:pPr algn="l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Készítette: Kocán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Béla</a:t>
            </a:r>
          </a:p>
          <a:p>
            <a:pPr algn="l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DE-Vetési Albert Gimnázium</a:t>
            </a:r>
          </a:p>
          <a:p>
            <a:pPr algn="r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IX. Nemzetközi Hungarológiai Kongresszus</a:t>
            </a:r>
            <a:b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Miskolc, 2026. augusztus 26.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36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15051" y="6231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Helynévanyag: </a:t>
            </a:r>
            <a:r>
              <a:rPr lang="hu-H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történeti (</a:t>
            </a:r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1850–1899</a:t>
            </a:r>
            <a:r>
              <a:rPr lang="hu-H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827195" y="496073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340" algn="ctr" hangingPunct="0">
              <a:spcBef>
                <a:spcPts val="300"/>
              </a:spcBef>
              <a:spcAft>
                <a:spcPts val="0"/>
              </a:spcAft>
            </a:pPr>
            <a:r>
              <a:rPr lang="hu-H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5. </a:t>
            </a:r>
            <a:r>
              <a:rPr lang="hu-H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ábra. </a:t>
            </a: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19. század </a:t>
            </a:r>
            <a:r>
              <a:rPr lang="hu-H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második </a:t>
            </a: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  <a:t>felének névállománya </a:t>
            </a:r>
            <a:b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Batár és Tamásváralja anyagában</a:t>
            </a: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08411"/>
              </p:ext>
            </p:extLst>
          </p:nvPr>
        </p:nvGraphicFramePr>
        <p:xfrm>
          <a:off x="1282702" y="2095802"/>
          <a:ext cx="9261835" cy="2717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1092">
                  <a:extLst>
                    <a:ext uri="{9D8B030D-6E8A-4147-A177-3AD203B41FA5}">
                      <a16:colId xmlns:a16="http://schemas.microsoft.com/office/drawing/2014/main" val="2574877895"/>
                    </a:ext>
                  </a:extLst>
                </a:gridCol>
                <a:gridCol w="1483196">
                  <a:extLst>
                    <a:ext uri="{9D8B030D-6E8A-4147-A177-3AD203B41FA5}">
                      <a16:colId xmlns:a16="http://schemas.microsoft.com/office/drawing/2014/main" val="112687129"/>
                    </a:ext>
                  </a:extLst>
                </a:gridCol>
                <a:gridCol w="1482033">
                  <a:extLst>
                    <a:ext uri="{9D8B030D-6E8A-4147-A177-3AD203B41FA5}">
                      <a16:colId xmlns:a16="http://schemas.microsoft.com/office/drawing/2014/main" val="1044584891"/>
                    </a:ext>
                  </a:extLst>
                </a:gridCol>
                <a:gridCol w="989185">
                  <a:extLst>
                    <a:ext uri="{9D8B030D-6E8A-4147-A177-3AD203B41FA5}">
                      <a16:colId xmlns:a16="http://schemas.microsoft.com/office/drawing/2014/main" val="2764325746"/>
                    </a:ext>
                  </a:extLst>
                </a:gridCol>
                <a:gridCol w="1325111">
                  <a:extLst>
                    <a:ext uri="{9D8B030D-6E8A-4147-A177-3AD203B41FA5}">
                      <a16:colId xmlns:a16="http://schemas.microsoft.com/office/drawing/2014/main" val="590891572"/>
                    </a:ext>
                  </a:extLst>
                </a:gridCol>
                <a:gridCol w="1483196">
                  <a:extLst>
                    <a:ext uri="{9D8B030D-6E8A-4147-A177-3AD203B41FA5}">
                      <a16:colId xmlns:a16="http://schemas.microsoft.com/office/drawing/2014/main" val="1738699448"/>
                    </a:ext>
                  </a:extLst>
                </a:gridCol>
                <a:gridCol w="988022">
                  <a:extLst>
                    <a:ext uri="{9D8B030D-6E8A-4147-A177-3AD203B41FA5}">
                      <a16:colId xmlns:a16="http://schemas.microsoft.com/office/drawing/2014/main" val="2597458103"/>
                    </a:ext>
                  </a:extLst>
                </a:gridCol>
              </a:tblGrid>
              <a:tr h="420612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Batár 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Össz</a:t>
                      </a: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Tamásváralja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Össz.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5429295"/>
                  </a:ext>
                </a:extLst>
              </a:tr>
              <a:tr h="420612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belterület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külterület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belterület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külterület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6686803"/>
                  </a:ext>
                </a:extLst>
              </a:tr>
              <a:tr h="938288">
                <a:tc>
                  <a:txBody>
                    <a:bodyPr/>
                    <a:lstStyle/>
                    <a:p>
                      <a:pPr marL="0" indent="0" algn="l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név-változatok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(6%)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(94%)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b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hu-H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(4%)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</a:t>
                      </a:r>
                    </a:p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(96%)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</a:t>
                      </a:r>
                      <a:b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hu-H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100</a:t>
                      </a: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2255120"/>
                  </a:ext>
                </a:extLst>
              </a:tr>
              <a:tr h="938288">
                <a:tc>
                  <a:txBody>
                    <a:bodyPr/>
                    <a:lstStyle/>
                    <a:p>
                      <a:pPr marL="0" indent="0" algn="l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denotátumok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5746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574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72924" y="55280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Helynévanyag: </a:t>
            </a:r>
            <a:r>
              <a:rPr lang="hu-H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élőnyelvi </a:t>
            </a:r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(2024–2026) </a:t>
            </a:r>
          </a:p>
        </p:txBody>
      </p:sp>
      <p:graphicFrame>
        <p:nvGraphicFramePr>
          <p:cNvPr id="5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262273"/>
              </p:ext>
            </p:extLst>
          </p:nvPr>
        </p:nvGraphicFramePr>
        <p:xfrm>
          <a:off x="1435262" y="2066054"/>
          <a:ext cx="9028253" cy="2921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2983">
                  <a:extLst>
                    <a:ext uri="{9D8B030D-6E8A-4147-A177-3AD203B41FA5}">
                      <a16:colId xmlns:a16="http://schemas.microsoft.com/office/drawing/2014/main" val="1656613707"/>
                    </a:ext>
                  </a:extLst>
                </a:gridCol>
                <a:gridCol w="1445790">
                  <a:extLst>
                    <a:ext uri="{9D8B030D-6E8A-4147-A177-3AD203B41FA5}">
                      <a16:colId xmlns:a16="http://schemas.microsoft.com/office/drawing/2014/main" val="856755493"/>
                    </a:ext>
                  </a:extLst>
                </a:gridCol>
                <a:gridCol w="1444656">
                  <a:extLst>
                    <a:ext uri="{9D8B030D-6E8A-4147-A177-3AD203B41FA5}">
                      <a16:colId xmlns:a16="http://schemas.microsoft.com/office/drawing/2014/main" val="4269849790"/>
                    </a:ext>
                  </a:extLst>
                </a:gridCol>
                <a:gridCol w="964238">
                  <a:extLst>
                    <a:ext uri="{9D8B030D-6E8A-4147-A177-3AD203B41FA5}">
                      <a16:colId xmlns:a16="http://schemas.microsoft.com/office/drawing/2014/main" val="1529563434"/>
                    </a:ext>
                  </a:extLst>
                </a:gridCol>
                <a:gridCol w="1291691">
                  <a:extLst>
                    <a:ext uri="{9D8B030D-6E8A-4147-A177-3AD203B41FA5}">
                      <a16:colId xmlns:a16="http://schemas.microsoft.com/office/drawing/2014/main" val="3803367352"/>
                    </a:ext>
                  </a:extLst>
                </a:gridCol>
                <a:gridCol w="1445790">
                  <a:extLst>
                    <a:ext uri="{9D8B030D-6E8A-4147-A177-3AD203B41FA5}">
                      <a16:colId xmlns:a16="http://schemas.microsoft.com/office/drawing/2014/main" val="3396622057"/>
                    </a:ext>
                  </a:extLst>
                </a:gridCol>
                <a:gridCol w="963105">
                  <a:extLst>
                    <a:ext uri="{9D8B030D-6E8A-4147-A177-3AD203B41FA5}">
                      <a16:colId xmlns:a16="http://schemas.microsoft.com/office/drawing/2014/main" val="2902905240"/>
                    </a:ext>
                  </a:extLst>
                </a:gridCol>
              </a:tblGrid>
              <a:tr h="452060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Batár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Össz.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Tamásváralja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Össz.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5503314"/>
                  </a:ext>
                </a:extLst>
              </a:tr>
              <a:tr h="452060">
                <a:tc>
                  <a:txBody>
                    <a:bodyPr/>
                    <a:lstStyle/>
                    <a:p>
                      <a:pPr indent="180340" algn="just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belterület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külterület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belterület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külterület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7543495"/>
                  </a:ext>
                </a:extLst>
              </a:tr>
              <a:tr h="1008440">
                <a:tc>
                  <a:txBody>
                    <a:bodyPr/>
                    <a:lstStyle/>
                    <a:p>
                      <a:pPr marL="0" indent="0" algn="just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név-változatok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</a:p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(37%)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</a:t>
                      </a:r>
                    </a:p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(63%)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279</a:t>
                      </a:r>
                      <a:b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hu-H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100</a:t>
                      </a: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(17%)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</a:t>
                      </a:r>
                    </a:p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(83%)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241</a:t>
                      </a:r>
                    </a:p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1521434"/>
                  </a:ext>
                </a:extLst>
              </a:tr>
              <a:tr h="1008440">
                <a:tc>
                  <a:txBody>
                    <a:bodyPr/>
                    <a:lstStyle/>
                    <a:p>
                      <a:pPr marL="0" indent="0" algn="just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denotátumok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209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2492244"/>
                  </a:ext>
                </a:extLst>
              </a:tr>
            </a:tbl>
          </a:graphicData>
        </a:graphic>
      </p:graphicFrame>
      <p:sp>
        <p:nvSpPr>
          <p:cNvPr id="6" name="Téglalap 5"/>
          <p:cNvSpPr/>
          <p:nvPr/>
        </p:nvSpPr>
        <p:spPr>
          <a:xfrm>
            <a:off x="2882898" y="5362421"/>
            <a:ext cx="6096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340" algn="ctr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</a:pPr>
            <a:r>
              <a:rPr lang="hu-H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6. </a:t>
            </a:r>
            <a:r>
              <a:rPr lang="hu-H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ábra. </a:t>
            </a: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Batár </a:t>
            </a:r>
            <a:r>
              <a:rPr lang="hu-H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és </a:t>
            </a: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Tamásváralja </a:t>
            </a:r>
            <a:r>
              <a:rPr lang="hu-H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élőnyelvi </a:t>
            </a:r>
            <a:r>
              <a:rPr lang="hu-H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helynévanyaga</a:t>
            </a:r>
            <a:endParaRPr lang="hu-H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26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05604" y="61068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Helynévi szinonímia</a:t>
            </a:r>
            <a:b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111853"/>
              </p:ext>
            </p:extLst>
          </p:nvPr>
        </p:nvGraphicFramePr>
        <p:xfrm>
          <a:off x="1412112" y="1936251"/>
          <a:ext cx="9120849" cy="2641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6990">
                  <a:extLst>
                    <a:ext uri="{9D8B030D-6E8A-4147-A177-3AD203B41FA5}">
                      <a16:colId xmlns:a16="http://schemas.microsoft.com/office/drawing/2014/main" val="1930348001"/>
                    </a:ext>
                  </a:extLst>
                </a:gridCol>
                <a:gridCol w="1287465">
                  <a:extLst>
                    <a:ext uri="{9D8B030D-6E8A-4147-A177-3AD203B41FA5}">
                      <a16:colId xmlns:a16="http://schemas.microsoft.com/office/drawing/2014/main" val="1213418598"/>
                    </a:ext>
                  </a:extLst>
                </a:gridCol>
                <a:gridCol w="1929304">
                  <a:extLst>
                    <a:ext uri="{9D8B030D-6E8A-4147-A177-3AD203B41FA5}">
                      <a16:colId xmlns:a16="http://schemas.microsoft.com/office/drawing/2014/main" val="2133331994"/>
                    </a:ext>
                  </a:extLst>
                </a:gridCol>
                <a:gridCol w="1609016">
                  <a:extLst>
                    <a:ext uri="{9D8B030D-6E8A-4147-A177-3AD203B41FA5}">
                      <a16:colId xmlns:a16="http://schemas.microsoft.com/office/drawing/2014/main" val="932695947"/>
                    </a:ext>
                  </a:extLst>
                </a:gridCol>
                <a:gridCol w="1788074">
                  <a:extLst>
                    <a:ext uri="{9D8B030D-6E8A-4147-A177-3AD203B41FA5}">
                      <a16:colId xmlns:a16="http://schemas.microsoft.com/office/drawing/2014/main" val="2278686917"/>
                    </a:ext>
                  </a:extLst>
                </a:gridCol>
              </a:tblGrid>
              <a:tr h="880532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történeti anyag</a:t>
                      </a:r>
                      <a:b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hu-H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 század második fele</a:t>
                      </a:r>
                      <a:endParaRPr lang="hu-H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élőnyelvi anyag</a:t>
                      </a:r>
                      <a:b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hu-H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2026., 2024.</a:t>
                      </a:r>
                      <a:endParaRPr lang="hu-H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0802005"/>
                  </a:ext>
                </a:extLst>
              </a:tr>
              <a:tr h="440267">
                <a:tc>
                  <a:txBody>
                    <a:bodyPr/>
                    <a:lstStyle/>
                    <a:p>
                      <a:pPr indent="180340" algn="just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Batár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Tamásváralja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Batár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Tamásváralja 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2124740"/>
                  </a:ext>
                </a:extLst>
              </a:tr>
              <a:tr h="440267">
                <a:tc>
                  <a:txBody>
                    <a:bodyPr/>
                    <a:lstStyle/>
                    <a:p>
                      <a:pPr indent="180340" algn="just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névváltozatok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279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241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6485994"/>
                  </a:ext>
                </a:extLst>
              </a:tr>
              <a:tr h="440267">
                <a:tc>
                  <a:txBody>
                    <a:bodyPr/>
                    <a:lstStyle/>
                    <a:p>
                      <a:pPr indent="180340" algn="just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denotátumsűrűség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209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9916874"/>
                  </a:ext>
                </a:extLst>
              </a:tr>
              <a:tr h="440267">
                <a:tc>
                  <a:txBody>
                    <a:bodyPr/>
                    <a:lstStyle/>
                    <a:p>
                      <a:pPr indent="180340" algn="just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szinimamutató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1,23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1,22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1,57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1,15</a:t>
                      </a:r>
                      <a:endParaRPr lang="hu-H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5780950"/>
                  </a:ext>
                </a:extLst>
              </a:tr>
            </a:tbl>
          </a:graphicData>
        </a:graphic>
      </p:graphicFrame>
      <p:sp>
        <p:nvSpPr>
          <p:cNvPr id="5" name="Téglalap 4"/>
          <p:cNvSpPr/>
          <p:nvPr/>
        </p:nvSpPr>
        <p:spPr>
          <a:xfrm>
            <a:off x="2514600" y="4982648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hu-H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ábra. </a:t>
            </a: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Szinonimamutatók Batár és Tamásváralja </a:t>
            </a:r>
            <a:r>
              <a:rPr lang="hu-H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helynévanyagában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74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60408" y="36512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Névrendszerek </a:t>
            </a:r>
            <a: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változékonysága: </a:t>
            </a:r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Batár</a:t>
            </a:r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951876" y="1690689"/>
            <a:ext cx="3401924" cy="4481512"/>
          </a:xfrm>
        </p:spPr>
        <p:txBody>
          <a:bodyPr>
            <a:normAutofit/>
          </a:bodyPr>
          <a:lstStyle/>
          <a:p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kék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oszlop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mindkét időszakban adatolt helynév</a:t>
            </a:r>
          </a:p>
          <a:p>
            <a:pPr marL="0" indent="0">
              <a:buNone/>
            </a:pPr>
            <a:endParaRPr lang="hu-H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pl. </a:t>
            </a:r>
            <a:endParaRPr lang="hu-H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hu-H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-erdő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hu-H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-erdő 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alja, Kosán-láz, Rekettye-hát, </a:t>
            </a:r>
            <a:r>
              <a:rPr lang="hu-H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Szomoga</a:t>
            </a:r>
            <a:r>
              <a:rPr lang="hu-H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-hát</a:t>
            </a:r>
          </a:p>
          <a:p>
            <a:pPr marL="0" indent="0">
              <a:buNone/>
            </a:pP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zöld oszlop:</a:t>
            </a:r>
          </a:p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csak az adott időszakban ismert helynév</a:t>
            </a:r>
          </a:p>
          <a:p>
            <a:pPr marL="0" indent="0">
              <a:buNone/>
            </a:pP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188966013"/>
              </p:ext>
            </p:extLst>
          </p:nvPr>
        </p:nvGraphicFramePr>
        <p:xfrm>
          <a:off x="1449867" y="1128356"/>
          <a:ext cx="5628005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églalap 6"/>
          <p:cNvSpPr/>
          <p:nvPr/>
        </p:nvSpPr>
        <p:spPr>
          <a:xfrm>
            <a:off x="1215869" y="525063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340" algn="ctr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</a:pPr>
            <a:r>
              <a:rPr lang="hu-H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8. </a:t>
            </a:r>
            <a:r>
              <a:rPr lang="hu-H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ábra. </a:t>
            </a: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Batár helynévkészletének változása </a:t>
            </a:r>
            <a:b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(19. század 2. fele, 2026.)</a:t>
            </a:r>
          </a:p>
        </p:txBody>
      </p:sp>
      <p:sp>
        <p:nvSpPr>
          <p:cNvPr id="4" name="Téglalap 3"/>
          <p:cNvSpPr/>
          <p:nvPr/>
        </p:nvSpPr>
        <p:spPr>
          <a:xfrm>
            <a:off x="2656861" y="4839539"/>
            <a:ext cx="17904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19. század 2. fele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5087358" y="4811829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41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941444" y="1229022"/>
            <a:ext cx="3187700" cy="5409605"/>
          </a:xfrm>
        </p:spPr>
        <p:txBody>
          <a:bodyPr>
            <a:noAutofit/>
          </a:bodyPr>
          <a:lstStyle/>
          <a:p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kék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oszlop:</a:t>
            </a:r>
          </a:p>
          <a:p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mindkét időszakban adatolt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helynév</a:t>
            </a:r>
          </a:p>
          <a:p>
            <a:pPr marL="0" indent="0">
              <a:buNone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pl. </a:t>
            </a:r>
            <a:endParaRPr lang="hu-H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Akol, </a:t>
            </a:r>
            <a:r>
              <a:rPr lang="hu-H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Csorgó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hu-H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Déllő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Hegyalja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hu-H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Honcsokos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Jordán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hu-H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Kormos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Pásti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hu-H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Suhó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Szomódok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hu-H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Zohon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zöld 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oszlop:</a:t>
            </a:r>
            <a:endParaRPr lang="hu-H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csak az adott időszakban ismert helynév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000" dirty="0"/>
          </a:p>
        </p:txBody>
      </p:sp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687729" y="374134"/>
            <a:ext cx="10515600" cy="854889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Névrendszerek 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változékonysága: </a:t>
            </a:r>
            <a:r>
              <a:rPr lang="hu-H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Váralja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337206270"/>
              </p:ext>
            </p:extLst>
          </p:nvPr>
        </p:nvGraphicFramePr>
        <p:xfrm>
          <a:off x="1663496" y="1078729"/>
          <a:ext cx="4546600" cy="4140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églalap 5"/>
          <p:cNvSpPr/>
          <p:nvPr/>
        </p:nvSpPr>
        <p:spPr>
          <a:xfrm>
            <a:off x="1192237" y="571529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340" algn="ctr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</a:pPr>
            <a:r>
              <a:rPr lang="hu-H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9. </a:t>
            </a:r>
            <a:r>
              <a:rPr lang="hu-H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ábra. </a:t>
            </a: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Tamásváralja helynévkészleti változása </a:t>
            </a:r>
            <a:b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(19. század 2. fele, 2024.)</a:t>
            </a:r>
          </a:p>
        </p:txBody>
      </p:sp>
      <p:sp>
        <p:nvSpPr>
          <p:cNvPr id="7" name="Téglalap 6"/>
          <p:cNvSpPr/>
          <p:nvPr/>
        </p:nvSpPr>
        <p:spPr>
          <a:xfrm>
            <a:off x="2463602" y="5201347"/>
            <a:ext cx="17904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19. század 2. fele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4907299" y="521576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99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Helyfajták: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történeti anyag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(19. sz. 2. fele)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80962904"/>
              </p:ext>
            </p:extLst>
          </p:nvPr>
        </p:nvGraphicFramePr>
        <p:xfrm>
          <a:off x="1244601" y="1708150"/>
          <a:ext cx="3587750" cy="3594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974567751"/>
              </p:ext>
            </p:extLst>
          </p:nvPr>
        </p:nvGraphicFramePr>
        <p:xfrm>
          <a:off x="5958229" y="1666333"/>
          <a:ext cx="5477558" cy="368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églalap 7"/>
          <p:cNvSpPr/>
          <p:nvPr/>
        </p:nvSpPr>
        <p:spPr>
          <a:xfrm>
            <a:off x="2730500" y="548942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340" algn="ctr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</a:pPr>
            <a:r>
              <a:rPr lang="hu-H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10. </a:t>
            </a:r>
            <a:r>
              <a:rPr lang="hu-H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ábra. </a:t>
            </a: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Batár és Tamásváralja </a:t>
            </a:r>
            <a:r>
              <a:rPr lang="hu-H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helynévfajtáinak </a:t>
            </a:r>
            <a:br>
              <a:rPr lang="hu-H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hu-H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történeti </a:t>
            </a: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megoszlása</a:t>
            </a:r>
          </a:p>
        </p:txBody>
      </p:sp>
    </p:spTree>
    <p:extLst>
      <p:ext uri="{BB962C8B-B14F-4D97-AF65-F5344CB8AC3E}">
        <p14:creationId xmlns:p14="http://schemas.microsoft.com/office/powerpoint/2010/main" val="115398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Helyfajták: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élőnyelvi anyag (2024</a:t>
            </a:r>
            <a:r>
              <a:rPr lang="hu-HU" dirty="0" smtClean="0"/>
              <a:t>–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2026)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67503726"/>
              </p:ext>
            </p:extLst>
          </p:nvPr>
        </p:nvGraphicFramePr>
        <p:xfrm>
          <a:off x="1041400" y="1574800"/>
          <a:ext cx="4076699" cy="3817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536978059"/>
              </p:ext>
            </p:extLst>
          </p:nvPr>
        </p:nvGraphicFramePr>
        <p:xfrm>
          <a:off x="6045200" y="1615204"/>
          <a:ext cx="5252606" cy="3949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églalap 5"/>
          <p:cNvSpPr/>
          <p:nvPr/>
        </p:nvSpPr>
        <p:spPr>
          <a:xfrm>
            <a:off x="2730500" y="5489421"/>
            <a:ext cx="6629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ctr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</a:pPr>
            <a:r>
              <a:rPr lang="hu-H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11. </a:t>
            </a:r>
            <a:r>
              <a:rPr lang="hu-H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ábra. </a:t>
            </a: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Batár és Tamásváralja helynévfajtáinak </a:t>
            </a:r>
            <a:r>
              <a:rPr lang="hu-H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hu-H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hu-H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élőnyelvi megoszlása</a:t>
            </a:r>
            <a:endParaRPr lang="hu-H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1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603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Helyfajták</a:t>
            </a:r>
            <a: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áttekintés</a:t>
            </a:r>
            <a:endParaRPr lang="hu-HU" sz="40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059070986"/>
              </p:ext>
            </p:extLst>
          </p:nvPr>
        </p:nvGraphicFramePr>
        <p:xfrm>
          <a:off x="346073" y="1119452"/>
          <a:ext cx="4476751" cy="2868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771915315"/>
              </p:ext>
            </p:extLst>
          </p:nvPr>
        </p:nvGraphicFramePr>
        <p:xfrm>
          <a:off x="5162551" y="981078"/>
          <a:ext cx="5511800" cy="2909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564430946"/>
              </p:ext>
            </p:extLst>
          </p:nvPr>
        </p:nvGraphicFramePr>
        <p:xfrm>
          <a:off x="450848" y="3785377"/>
          <a:ext cx="4267199" cy="2867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254113712"/>
              </p:ext>
            </p:extLst>
          </p:nvPr>
        </p:nvGraphicFramePr>
        <p:xfrm>
          <a:off x="6842126" y="3738909"/>
          <a:ext cx="4171949" cy="2967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638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87779" y="5618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Földrajzi </a:t>
            </a:r>
            <a: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köznevek</a:t>
            </a:r>
            <a:b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Történeti </a:t>
            </a:r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anyag (19. sz. 2. fele)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7855777"/>
              </p:ext>
            </p:extLst>
          </p:nvPr>
        </p:nvGraphicFramePr>
        <p:xfrm>
          <a:off x="3392829" y="1887457"/>
          <a:ext cx="5905500" cy="4572000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3148906">
                  <a:extLst>
                    <a:ext uri="{9D8B030D-6E8A-4147-A177-3AD203B41FA5}">
                      <a16:colId xmlns:a16="http://schemas.microsoft.com/office/drawing/2014/main" val="3565064591"/>
                    </a:ext>
                  </a:extLst>
                </a:gridCol>
                <a:gridCol w="2756594">
                  <a:extLst>
                    <a:ext uri="{9D8B030D-6E8A-4147-A177-3AD203B41FA5}">
                      <a16:colId xmlns:a16="http://schemas.microsoft.com/office/drawing/2014/main" val="2757200764"/>
                    </a:ext>
                  </a:extLst>
                </a:gridCol>
              </a:tblGrid>
              <a:tr h="416401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Batár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Tamásváralja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5095151"/>
                  </a:ext>
                </a:extLst>
              </a:tr>
              <a:tr h="416401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dűlő (9)</a:t>
                      </a:r>
                      <a:endParaRPr lang="hu-HU" sz="16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hegy (10)</a:t>
                      </a:r>
                      <a:endParaRPr lang="hu-HU" sz="16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4639205"/>
                  </a:ext>
                </a:extLst>
              </a:tr>
              <a:tr h="416401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szeg (5)</a:t>
                      </a:r>
                      <a:endParaRPr lang="hu-HU" sz="16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domb ~ dombja (10)</a:t>
                      </a:r>
                      <a:endParaRPr lang="hu-HU" sz="16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8137483"/>
                  </a:ext>
                </a:extLst>
              </a:tr>
              <a:tr h="416401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hát ~ háta (4)</a:t>
                      </a:r>
                      <a:endParaRPr lang="hu-HU" sz="16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alja (7)</a:t>
                      </a:r>
                      <a:endParaRPr lang="hu-HU" sz="16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7419121"/>
                  </a:ext>
                </a:extLst>
              </a:tr>
              <a:tr h="416401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erdő (4)</a:t>
                      </a:r>
                      <a:endParaRPr lang="hu-HU" sz="16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láz (6)</a:t>
                      </a:r>
                      <a:endParaRPr lang="hu-HU" sz="16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5475953"/>
                  </a:ext>
                </a:extLst>
              </a:tr>
              <a:tr h="416401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víz ~ </a:t>
                      </a:r>
                      <a:r>
                        <a:rPr lang="hu-HU" sz="2000" b="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víze</a:t>
                      </a:r>
                      <a:r>
                        <a:rPr lang="hu-HU" sz="20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(3)</a:t>
                      </a:r>
                      <a:endParaRPr lang="hu-HU" sz="16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völgy ~ völgye (5)</a:t>
                      </a:r>
                      <a:endParaRPr lang="hu-HU" sz="16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1569194"/>
                  </a:ext>
                </a:extLst>
              </a:tr>
              <a:tr h="416401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mocsár (3)</a:t>
                      </a:r>
                      <a:endParaRPr lang="hu-HU" sz="16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patak ~ </a:t>
                      </a:r>
                      <a:r>
                        <a:rPr lang="hu-HU" sz="20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pataka</a:t>
                      </a:r>
                      <a:r>
                        <a:rPr lang="hu-H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(4)</a:t>
                      </a:r>
                      <a:endParaRPr lang="hu-HU" sz="16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5341778"/>
                  </a:ext>
                </a:extLst>
              </a:tr>
              <a:tr h="416401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láz ~ láza (3)</a:t>
                      </a:r>
                      <a:endParaRPr lang="hu-HU" sz="16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hát (4)</a:t>
                      </a:r>
                      <a:endParaRPr lang="hu-HU" sz="16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5285885"/>
                  </a:ext>
                </a:extLst>
              </a:tr>
              <a:tr h="416401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ér (3)</a:t>
                      </a:r>
                      <a:endParaRPr lang="hu-HU" sz="16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forrás (4)</a:t>
                      </a:r>
                      <a:endParaRPr lang="hu-HU" sz="16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7103546"/>
                  </a:ext>
                </a:extLst>
              </a:tr>
              <a:tr h="416401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alja (3)</a:t>
                      </a:r>
                      <a:endParaRPr lang="hu-HU" sz="16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lapos (3)</a:t>
                      </a:r>
                      <a:endParaRPr lang="hu-HU" sz="16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43069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690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56826" y="265111"/>
            <a:ext cx="10502900" cy="153828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Földrajzi </a:t>
            </a:r>
            <a: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köznevek </a:t>
            </a:r>
            <a:b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Élőnyelvi </a:t>
            </a:r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anyag (2024–2026</a:t>
            </a:r>
            <a:r>
              <a:rPr lang="hu-H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107534"/>
              </p:ext>
            </p:extLst>
          </p:nvPr>
        </p:nvGraphicFramePr>
        <p:xfrm>
          <a:off x="3373056" y="1803399"/>
          <a:ext cx="5841999" cy="4572001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3115046">
                  <a:extLst>
                    <a:ext uri="{9D8B030D-6E8A-4147-A177-3AD203B41FA5}">
                      <a16:colId xmlns:a16="http://schemas.microsoft.com/office/drawing/2014/main" val="2905821133"/>
                    </a:ext>
                  </a:extLst>
                </a:gridCol>
                <a:gridCol w="2726953">
                  <a:extLst>
                    <a:ext uri="{9D8B030D-6E8A-4147-A177-3AD203B41FA5}">
                      <a16:colId xmlns:a16="http://schemas.microsoft.com/office/drawing/2014/main" val="3413370326"/>
                    </a:ext>
                  </a:extLst>
                </a:gridCol>
              </a:tblGrid>
              <a:tr h="346386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Batár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Tamásváralja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61707796"/>
                  </a:ext>
                </a:extLst>
              </a:tr>
              <a:tr h="328402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út ~ útja (21)</a:t>
                      </a:r>
                      <a:endParaRPr lang="hu-HU" sz="20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forrás ~ forrása (19)</a:t>
                      </a:r>
                      <a:endParaRPr lang="hu-HU" sz="20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77343198"/>
                  </a:ext>
                </a:extLst>
              </a:tr>
              <a:tr h="328402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tanya ~ tanyája (15)</a:t>
                      </a:r>
                      <a:endParaRPr lang="hu-HU" sz="20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hegy ~ hegye (13)</a:t>
                      </a:r>
                      <a:endParaRPr lang="hu-HU" sz="20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46730579"/>
                  </a:ext>
                </a:extLst>
              </a:tr>
              <a:tr h="328402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híd – hídja (11)</a:t>
                      </a:r>
                      <a:endParaRPr lang="hu-HU" sz="20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út ~ útja (11)</a:t>
                      </a:r>
                      <a:endParaRPr lang="hu-HU" sz="20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73245976"/>
                  </a:ext>
                </a:extLst>
              </a:tr>
              <a:tr h="457201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tag ~ tagja (10)</a:t>
                      </a:r>
                      <a:endParaRPr lang="hu-HU" sz="20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völgy ~ völgye (8)</a:t>
                      </a:r>
                      <a:endParaRPr lang="hu-HU" sz="20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58675046"/>
                  </a:ext>
                </a:extLst>
              </a:tr>
              <a:tr h="328402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erdő ~ erdeje (10)</a:t>
                      </a:r>
                      <a:endParaRPr lang="hu-HU" sz="20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láz ~ láza (8)</a:t>
                      </a:r>
                      <a:endParaRPr lang="hu-HU" sz="20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99370157"/>
                  </a:ext>
                </a:extLst>
              </a:tr>
              <a:tr h="328402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bolt ~ boltja (10)</a:t>
                      </a:r>
                      <a:endParaRPr lang="hu-HU" sz="20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kút (7)</a:t>
                      </a:r>
                      <a:endParaRPr lang="hu-HU" sz="20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589358825"/>
                  </a:ext>
                </a:extLst>
              </a:tr>
              <a:tr h="328402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utca ~ utcája (8)</a:t>
                      </a:r>
                      <a:endParaRPr lang="hu-HU" sz="20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domb (7)</a:t>
                      </a:r>
                      <a:endParaRPr lang="hu-HU" sz="20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182560367"/>
                  </a:ext>
                </a:extLst>
              </a:tr>
              <a:tr h="328402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gödör ~ gödre (7)</a:t>
                      </a:r>
                      <a:endParaRPr lang="hu-HU" sz="20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kő (5)</a:t>
                      </a:r>
                      <a:endParaRPr lang="hu-HU" sz="20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230340847"/>
                  </a:ext>
                </a:extLst>
              </a:tr>
              <a:tr h="328402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legelő (5)</a:t>
                      </a:r>
                      <a:endParaRPr lang="hu-HU" sz="20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alja (5)</a:t>
                      </a:r>
                      <a:endParaRPr lang="hu-HU" sz="20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012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568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0495" y="18296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Batár és Tamásváralja</a:t>
            </a:r>
            <a:endParaRPr lang="hu-H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/>
          <p:nvPr/>
        </p:nvPicPr>
        <p:blipFill>
          <a:blip r:embed="rId2"/>
          <a:stretch>
            <a:fillRect/>
          </a:stretch>
        </p:blipFill>
        <p:spPr>
          <a:xfrm>
            <a:off x="2204495" y="1311757"/>
            <a:ext cx="7467600" cy="4846637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4236066" y="6337484"/>
            <a:ext cx="3404458" cy="2774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80340" algn="ctr" hangingPunct="0">
              <a:lnSpc>
                <a:spcPts val="1320"/>
              </a:lnSpc>
              <a:spcBef>
                <a:spcPts val="300"/>
              </a:spcBef>
              <a:spcAft>
                <a:spcPts val="0"/>
              </a:spcAft>
            </a:pP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(Forrás: </a:t>
            </a:r>
            <a:r>
              <a:rPr lang="hu-H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2026., Google </a:t>
            </a:r>
            <a:r>
              <a:rPr lang="hu-H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Earth</a:t>
            </a:r>
            <a:r>
              <a:rPr lang="hu-H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hu-H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9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Szerkezeti és </a:t>
            </a:r>
            <a: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funkcionális-szemantikai </a:t>
            </a:r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elemzés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28945501"/>
              </p:ext>
            </p:extLst>
          </p:nvPr>
        </p:nvGraphicFramePr>
        <p:xfrm>
          <a:off x="1733550" y="1821497"/>
          <a:ext cx="9201150" cy="4147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églalap 4"/>
          <p:cNvSpPr/>
          <p:nvPr/>
        </p:nvSpPr>
        <p:spPr>
          <a:xfrm>
            <a:off x="3286125" y="609980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340" algn="ctr" hangingPunct="0">
              <a:spcBef>
                <a:spcPts val="300"/>
              </a:spcBef>
              <a:spcAft>
                <a:spcPts val="0"/>
              </a:spcAft>
            </a:pPr>
            <a:r>
              <a:rPr lang="hu-H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12. </a:t>
            </a:r>
            <a:r>
              <a:rPr lang="hu-H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ábra. </a:t>
            </a: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névszerkezeti megoszlás Batár és Tamásváralja </a:t>
            </a:r>
            <a:r>
              <a:rPr lang="hu-H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helynévanyagában</a:t>
            </a:r>
            <a:endParaRPr lang="hu-H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56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291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S+F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névmodell: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51–56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pPr algn="ctr"/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Tamásváralja</a:t>
            </a:r>
          </a:p>
          <a:p>
            <a:pPr algn="just">
              <a:buFontTx/>
              <a:buChar char="-"/>
            </a:pPr>
            <a:r>
              <a:rPr lang="hu-H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hely valamely 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(érzékszervi és nem érzékszervi) </a:t>
            </a:r>
            <a:r>
              <a:rPr lang="hu-H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tulajdonsága,</a:t>
            </a:r>
            <a:r>
              <a:rPr lang="hu-H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pl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Agyagos-hát, Bölcsős-kő, Csipás-forrás, Nagy út, Hideg-völgy, Új-kút; Apró-föld, Hideg-forrás, Hosszú-hát, Nagy-szőlő, Rossz-mocsár, </a:t>
            </a:r>
            <a:r>
              <a:rPr lang="hu-H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Szíjas-láz</a:t>
            </a:r>
            <a:endParaRPr lang="hu-H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hu-H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hely valamely személyhez 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való </a:t>
            </a:r>
            <a:r>
              <a:rPr lang="hu-H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viszonya, pl. </a:t>
            </a:r>
            <a:r>
              <a:rPr lang="hu-H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Balázs </a:t>
            </a:r>
            <a:r>
              <a:rPr 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dombja, </a:t>
            </a:r>
            <a:r>
              <a:rPr lang="hu-H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Bogárdi</a:t>
            </a:r>
            <a:r>
              <a:rPr 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gödre, </a:t>
            </a:r>
            <a:r>
              <a:rPr lang="hu-H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Csető</a:t>
            </a:r>
            <a:r>
              <a:rPr 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-szeg, Dani-völgy, Kóka </a:t>
            </a:r>
            <a:r>
              <a:rPr lang="hu-HU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gorondja</a:t>
            </a:r>
            <a:r>
              <a:rPr lang="hu-H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Balog </a:t>
            </a:r>
            <a:r>
              <a:rPr 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Pál tisztása, Balog-bükk, Barták láza</a:t>
            </a:r>
            <a:r>
              <a:rPr lang="hu-H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Elek-hegy, </a:t>
            </a:r>
            <a:r>
              <a:rPr lang="hu-H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Ferenc-kút</a:t>
            </a:r>
          </a:p>
          <a:p>
            <a:pPr marL="0" indent="0" algn="just">
              <a:buNone/>
            </a:pPr>
            <a:r>
              <a:rPr lang="hu-H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a </a:t>
            </a:r>
            <a:r>
              <a:rPr lang="hu-H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hely lokális </a:t>
            </a:r>
            <a:r>
              <a:rPr lang="hu-H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viszonya, </a:t>
            </a:r>
            <a:r>
              <a:rPr lang="hu-H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Bábonyi</a:t>
            </a:r>
            <a:r>
              <a:rPr 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-gödör, Bánya út, </a:t>
            </a:r>
            <a:r>
              <a:rPr lang="hu-H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Bogárdi</a:t>
            </a:r>
            <a:r>
              <a:rPr 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-forrás, Gátas-patak, Kerek-hegyi-forrás, Kert dombja, </a:t>
            </a:r>
            <a:r>
              <a:rPr lang="hu-H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Zuhó</a:t>
            </a:r>
            <a:r>
              <a:rPr 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-hegy</a:t>
            </a:r>
            <a:endParaRPr lang="hu-H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Batár</a:t>
            </a:r>
          </a:p>
          <a:p>
            <a:pPr algn="just">
              <a:buFontTx/>
              <a:buChar char="-"/>
            </a:pPr>
            <a:r>
              <a:rPr lang="hu-H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hely valamely 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(érzékszervi és nem érzékszervi) </a:t>
            </a:r>
            <a:r>
              <a:rPr lang="hu-H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tulajdonsága, </a:t>
            </a:r>
            <a:r>
              <a:rPr lang="hu-H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Fekete-víz, Hosszú-rét, Kis út, Nagy-erdő; Csinált út,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Holt-gödrök, </a:t>
            </a:r>
            <a:r>
              <a:rPr lang="hu-H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Ócska-legelő</a:t>
            </a:r>
            <a:endParaRPr lang="hu-H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hu-H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hely valamely személyhez 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való </a:t>
            </a:r>
            <a:r>
              <a:rPr lang="hu-H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viszonya, pl.  </a:t>
            </a:r>
            <a:r>
              <a:rPr 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Bán-fok, Bán-szurdok, Büki kertje, </a:t>
            </a:r>
            <a:r>
              <a:rPr lang="hu-H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Király-láz; Bán-tag</a:t>
            </a:r>
            <a:r>
              <a:rPr 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Bányász-tábla, </a:t>
            </a:r>
            <a:r>
              <a:rPr lang="hu-H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Dánics</a:t>
            </a:r>
            <a:r>
              <a:rPr 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egrese, </a:t>
            </a:r>
            <a:r>
              <a:rPr lang="hu-H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Csóbán</a:t>
            </a:r>
            <a:r>
              <a:rPr 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híd, </a:t>
            </a:r>
            <a:r>
              <a:rPr lang="hu-H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Dánics</a:t>
            </a:r>
            <a:r>
              <a:rPr 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boltja, </a:t>
            </a:r>
            <a:r>
              <a:rPr lang="hu-H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Duszin</a:t>
            </a:r>
            <a:r>
              <a:rPr 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-tanya, Farkas gyümölcsöse, </a:t>
            </a:r>
            <a:r>
              <a:rPr lang="hu-H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Farkas-tag</a:t>
            </a:r>
          </a:p>
          <a:p>
            <a:pPr algn="just">
              <a:buFontTx/>
              <a:buChar char="-"/>
            </a:pPr>
            <a:r>
              <a:rPr lang="hu-H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hely lokális </a:t>
            </a:r>
            <a:r>
              <a:rPr lang="hu-H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viszonya, </a:t>
            </a:r>
            <a:r>
              <a:rPr lang="hu-H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-erdő, Batár-híd, Híd égre, Keresztsori út, Malom gödre; Cser alja, </a:t>
            </a:r>
            <a:r>
              <a:rPr lang="hu-H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Kosánláz</a:t>
            </a:r>
            <a:r>
              <a:rPr 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-tanya</a:t>
            </a:r>
            <a:endParaRPr lang="hu-H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Szerkezeti és </a:t>
            </a:r>
            <a: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funkcionális-szemantikai </a:t>
            </a:r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elemzés</a:t>
            </a:r>
          </a:p>
        </p:txBody>
      </p:sp>
    </p:spTree>
    <p:extLst>
      <p:ext uri="{BB962C8B-B14F-4D97-AF65-F5344CB8AC3E}">
        <p14:creationId xmlns:p14="http://schemas.microsoft.com/office/powerpoint/2010/main" val="178789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Összegzés</a:t>
            </a:r>
            <a:b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455962"/>
              </p:ext>
            </p:extLst>
          </p:nvPr>
        </p:nvGraphicFramePr>
        <p:xfrm>
          <a:off x="972273" y="1317303"/>
          <a:ext cx="10381527" cy="4575496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5569444">
                  <a:extLst>
                    <a:ext uri="{9D8B030D-6E8A-4147-A177-3AD203B41FA5}">
                      <a16:colId xmlns:a16="http://schemas.microsoft.com/office/drawing/2014/main" val="3832111283"/>
                    </a:ext>
                  </a:extLst>
                </a:gridCol>
                <a:gridCol w="4812083">
                  <a:extLst>
                    <a:ext uri="{9D8B030D-6E8A-4147-A177-3AD203B41FA5}">
                      <a16:colId xmlns:a16="http://schemas.microsoft.com/office/drawing/2014/main" val="2487435942"/>
                    </a:ext>
                  </a:extLst>
                </a:gridCol>
              </a:tblGrid>
              <a:tr h="457550"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Tamásváralja 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18034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Batár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1883928"/>
                  </a:ext>
                </a:extLst>
              </a:tr>
              <a:tr h="915099">
                <a:tc>
                  <a:txBody>
                    <a:bodyPr/>
                    <a:lstStyle/>
                    <a:p>
                      <a:pPr marL="0" indent="0"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a 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történeti </a:t>
                      </a:r>
                      <a:r>
                        <a:rPr lang="hu-HU" sz="1800" b="1" i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névanyagának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lényegesen 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nagyobb aránya maradt fenn </a:t>
                      </a:r>
                      <a:endParaRPr lang="hu-HU" sz="18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5600" indent="0"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a 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történeti névanyag </a:t>
                      </a: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jelentős része 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kicserélődött</a:t>
                      </a:r>
                      <a:endParaRPr lang="hu-HU" sz="18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59243750"/>
                  </a:ext>
                </a:extLst>
              </a:tr>
              <a:tr h="915099">
                <a:tc>
                  <a:txBody>
                    <a:bodyPr/>
                    <a:lstStyle/>
                    <a:p>
                      <a:pPr marL="0" indent="0"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a névrendszerének 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funkcionális-szerkezeti jegyei nagyobb</a:t>
                      </a: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folytonossága</a:t>
                      </a:r>
                      <a:endParaRPr lang="hu-HU" sz="18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5600" indent="0"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az 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új névanyagban </a:t>
                      </a: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tájhasználat, ill. a környezet átalakulása</a:t>
                      </a:r>
                      <a:endParaRPr lang="hu-HU" sz="18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7990211"/>
                  </a:ext>
                </a:extLst>
              </a:tr>
              <a:tr h="915099">
                <a:tc>
                  <a:txBody>
                    <a:bodyPr/>
                    <a:lstStyle/>
                    <a:p>
                      <a:pPr marL="0" indent="0"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a névmodellek 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szerkezeti-funkcionális rendszere </a:t>
                      </a: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lényegében 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változatlan marad</a:t>
                      </a:r>
                      <a:endParaRPr lang="hu-HU" sz="18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5600" indent="0"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a névmodellek 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szerkezeti-funkcionális rendszere</a:t>
                      </a: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lényegében 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változatlan</a:t>
                      </a: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marad</a:t>
                      </a:r>
                      <a:endParaRPr lang="hu-HU" sz="18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5780124"/>
                  </a:ext>
                </a:extLst>
              </a:tr>
              <a:tr h="1372649">
                <a:tc>
                  <a:txBody>
                    <a:bodyPr/>
                    <a:lstStyle/>
                    <a:p>
                      <a:pPr marL="0" indent="0"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hu-HU" sz="1800" b="1" i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S+F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névmodell: </a:t>
                      </a: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hely tulajdonságaira </a:t>
                      </a: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(méretére, alakjára, állapotára stb.) és 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lokális viszonyaira </a:t>
                      </a: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utaló névrészek 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nagyobb aránya</a:t>
                      </a:r>
                      <a:endParaRPr lang="hu-HU" sz="18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5600" indent="0"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hu-HU" sz="1800" b="1" i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S+F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névmodell: </a:t>
                      </a: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személyhez való viszonyt</a:t>
                      </a:r>
                      <a:r>
                        <a:rPr lang="hu-HU" sz="18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kifejező szerkezetek </a:t>
                      </a:r>
                      <a:r>
                        <a:rPr lang="hu-HU" sz="18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gyakorisága</a:t>
                      </a:r>
                      <a:endParaRPr lang="hu-HU" sz="18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6917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730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09850" y="5532437"/>
            <a:ext cx="6286500" cy="1325563"/>
          </a:xfrm>
        </p:spPr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Köszönöm a figyelmet!</a:t>
            </a:r>
            <a:b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Kép 5"/>
          <p:cNvPicPr/>
          <p:nvPr/>
        </p:nvPicPr>
        <p:blipFill>
          <a:blip r:embed="rId2"/>
          <a:stretch>
            <a:fillRect/>
          </a:stretch>
        </p:blipFill>
        <p:spPr>
          <a:xfrm>
            <a:off x="2019300" y="685800"/>
            <a:ext cx="7467600" cy="484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2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előadás vázlata</a:t>
            </a:r>
            <a:endParaRPr lang="hu-H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hangingPunct="0"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Településtörténet</a:t>
            </a:r>
          </a:p>
          <a:p>
            <a:pPr marL="0" indent="0" hangingPunct="0"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Helynévanyag</a:t>
            </a:r>
          </a:p>
          <a:p>
            <a:pPr marL="0" indent="0" hangingPunct="0"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Helynévi szinonímia</a:t>
            </a:r>
          </a:p>
          <a:p>
            <a:pPr marL="0" indent="0" hangingPunct="0"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Névrendszerek változékonysága</a:t>
            </a:r>
          </a:p>
          <a:p>
            <a:pPr marL="0" indent="0" hangingPunct="0"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Helyfajták</a:t>
            </a:r>
          </a:p>
          <a:p>
            <a:pPr marL="0" indent="0" hangingPunct="0"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Földrajzi köznevek</a:t>
            </a:r>
          </a:p>
          <a:p>
            <a:pPr marL="0" indent="0" hangingPunct="0"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Szerkezeti és funkcionális-szemantikai elemzés</a:t>
            </a:r>
          </a:p>
          <a:p>
            <a:pPr marL="0" indent="0" hangingPunct="0"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Összegzés</a:t>
            </a:r>
          </a:p>
          <a:p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26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Településtörténet: </a:t>
            </a:r>
            <a:r>
              <a:rPr lang="hu-H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Batár</a:t>
            </a:r>
            <a:endParaRPr lang="hu-H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Tartalom helye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276" y="1525588"/>
            <a:ext cx="5943600" cy="4067175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1879261" y="5635627"/>
            <a:ext cx="3366178" cy="3994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80340" algn="ctr">
              <a:lnSpc>
                <a:spcPct val="107000"/>
              </a:lnSpc>
              <a:spcBef>
                <a:spcPts val="300"/>
              </a:spcBef>
              <a:spcAft>
                <a:spcPts val="800"/>
              </a:spcAft>
            </a:pP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(Forrás: </a:t>
            </a:r>
            <a:r>
              <a:rPr lang="hu-H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1860–1861, </a:t>
            </a:r>
            <a:r>
              <a:rPr lang="hu-H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MKFT</a:t>
            </a:r>
            <a:r>
              <a:rPr lang="hu-H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9700" y="1525588"/>
            <a:ext cx="5381624" cy="4105276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7574258" y="5757863"/>
            <a:ext cx="3418885" cy="2774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80340" algn="ctr" hangingPunct="0">
              <a:lnSpc>
                <a:spcPts val="1320"/>
              </a:lnSpc>
              <a:spcBef>
                <a:spcPts val="300"/>
              </a:spcBef>
              <a:spcAft>
                <a:spcPts val="0"/>
              </a:spcAft>
            </a:pP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(Forrás: </a:t>
            </a:r>
            <a:r>
              <a:rPr lang="hu-H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2026., Google </a:t>
            </a:r>
            <a:r>
              <a:rPr lang="hu-H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Maps</a:t>
            </a: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</p:txBody>
      </p:sp>
      <p:sp>
        <p:nvSpPr>
          <p:cNvPr id="9" name="Téglalap 8"/>
          <p:cNvSpPr/>
          <p:nvPr/>
        </p:nvSpPr>
        <p:spPr>
          <a:xfrm>
            <a:off x="4528357" y="6146559"/>
            <a:ext cx="3313086" cy="2895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80340" algn="ctr" hangingPunct="0">
              <a:lnSpc>
                <a:spcPts val="1320"/>
              </a:lnSpc>
              <a:spcBef>
                <a:spcPts val="300"/>
              </a:spcBef>
              <a:spcAft>
                <a:spcPts val="0"/>
              </a:spcAft>
            </a:pPr>
            <a:r>
              <a:rPr lang="hu-H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ábra. </a:t>
            </a:r>
            <a:r>
              <a:rPr lang="hu-H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Batár</a:t>
            </a:r>
            <a:r>
              <a:rPr lang="hu-H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település</a:t>
            </a:r>
          </a:p>
        </p:txBody>
      </p:sp>
    </p:spTree>
    <p:extLst>
      <p:ext uri="{BB962C8B-B14F-4D97-AF65-F5344CB8AC3E}">
        <p14:creationId xmlns:p14="http://schemas.microsoft.com/office/powerpoint/2010/main" val="321732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676900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Településtörténet</a:t>
            </a:r>
            <a:b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Batár</a:t>
            </a:r>
            <a:endParaRPr lang="hu-H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610589" y="796926"/>
            <a:ext cx="5194300" cy="5756274"/>
          </a:xfrm>
        </p:spPr>
        <p:txBody>
          <a:bodyPr>
            <a:normAutofit/>
          </a:bodyPr>
          <a:lstStyle/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Alföld,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120–130 m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tszf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Terület: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14,06 km</a:t>
            </a:r>
            <a:r>
              <a:rPr lang="hu-H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Lakosság: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2001</a:t>
            </a:r>
          </a:p>
          <a:p>
            <a:pPr marL="990600" indent="-101600">
              <a:buFontTx/>
              <a:buChar char="-"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924 fő</a:t>
            </a:r>
          </a:p>
          <a:p>
            <a:pPr marL="990600" indent="-101600">
              <a:buFontTx/>
              <a:buChar char="-"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96,3% magyar</a:t>
            </a:r>
          </a:p>
          <a:p>
            <a:pPr marL="990600" indent="-101600">
              <a:buFontTx/>
              <a:buChar char="-"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3,6%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szláv (ruszin, orosz, szlovák) 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1216/1550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Batar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locus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K. Fábián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1997: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29)</a:t>
            </a:r>
          </a:p>
          <a:p>
            <a:pPr algn="just"/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Ócskafalu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2026: </a:t>
            </a:r>
            <a:r>
              <a:rPr lang="hu-H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Ó͜ucskafalu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Ócskafaluba 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~ Kertészet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ÉGy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pic>
        <p:nvPicPr>
          <p:cNvPr id="4" name="Tartalom helye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64004" y="1618524"/>
            <a:ext cx="5943600" cy="4067175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1879261" y="5667517"/>
            <a:ext cx="3366178" cy="3994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80340" algn="ctr">
              <a:lnSpc>
                <a:spcPct val="107000"/>
              </a:lnSpc>
              <a:spcBef>
                <a:spcPts val="300"/>
              </a:spcBef>
              <a:spcAft>
                <a:spcPts val="800"/>
              </a:spcAft>
            </a:pP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(Forrás: </a:t>
            </a:r>
            <a:r>
              <a:rPr lang="hu-H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1860–1861, </a:t>
            </a:r>
            <a:r>
              <a:rPr lang="hu-H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MKFT</a:t>
            </a:r>
            <a:r>
              <a:rPr lang="hu-H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</p:txBody>
      </p:sp>
      <p:sp>
        <p:nvSpPr>
          <p:cNvPr id="6" name="Téglalap 5"/>
          <p:cNvSpPr/>
          <p:nvPr/>
        </p:nvSpPr>
        <p:spPr>
          <a:xfrm>
            <a:off x="1856747" y="6176615"/>
            <a:ext cx="3313086" cy="259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80340" algn="ctr" hangingPunct="0">
              <a:lnSpc>
                <a:spcPts val="1320"/>
              </a:lnSpc>
              <a:spcBef>
                <a:spcPts val="300"/>
              </a:spcBef>
              <a:spcAft>
                <a:spcPts val="0"/>
              </a:spcAft>
            </a:pPr>
            <a:r>
              <a:rPr lang="hu-H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hu-H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ábra. </a:t>
            </a:r>
            <a:r>
              <a:rPr lang="hu-H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Batár</a:t>
            </a:r>
            <a:r>
              <a:rPr lang="hu-H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település</a:t>
            </a:r>
          </a:p>
        </p:txBody>
      </p:sp>
    </p:spTree>
    <p:extLst>
      <p:ext uri="{BB962C8B-B14F-4D97-AF65-F5344CB8AC3E}">
        <p14:creationId xmlns:p14="http://schemas.microsoft.com/office/powerpoint/2010/main" val="195935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Településtörténet: </a:t>
            </a:r>
            <a:r>
              <a:rPr lang="hu-H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Tamásváralja</a:t>
            </a:r>
            <a:endParaRPr lang="hu-H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Tartalom helye 3"/>
          <p:cNvPicPr>
            <a:picLocks noGrp="1"/>
          </p:cNvPicPr>
          <p:nvPr>
            <p:ph idx="1"/>
          </p:nvPr>
        </p:nvPicPr>
        <p:blipFill rotWithShape="1">
          <a:blip r:embed="rId2"/>
          <a:srcRect b="3133"/>
          <a:stretch/>
        </p:blipFill>
        <p:spPr bwMode="auto">
          <a:xfrm>
            <a:off x="374650" y="1690688"/>
            <a:ext cx="6057900" cy="40412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1" y="1690688"/>
            <a:ext cx="5337174" cy="4041243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4285199" y="6227140"/>
            <a:ext cx="4294701" cy="259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80340" algn="ctr" hangingPunct="0">
              <a:lnSpc>
                <a:spcPts val="1320"/>
              </a:lnSpc>
              <a:spcBef>
                <a:spcPts val="300"/>
              </a:spcBef>
              <a:spcAft>
                <a:spcPts val="0"/>
              </a:spcAft>
            </a:pPr>
            <a:r>
              <a:rPr lang="hu-H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hu-H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ábra. </a:t>
            </a:r>
            <a:r>
              <a:rPr lang="hu-H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Tamásváralja</a:t>
            </a:r>
            <a:r>
              <a:rPr lang="hu-H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település</a:t>
            </a:r>
          </a:p>
        </p:txBody>
      </p:sp>
      <p:sp>
        <p:nvSpPr>
          <p:cNvPr id="8" name="Téglalap 7"/>
          <p:cNvSpPr/>
          <p:nvPr/>
        </p:nvSpPr>
        <p:spPr>
          <a:xfrm>
            <a:off x="1720511" y="5762806"/>
            <a:ext cx="3366178" cy="3994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80340" algn="ctr">
              <a:lnSpc>
                <a:spcPct val="107000"/>
              </a:lnSpc>
              <a:spcBef>
                <a:spcPts val="300"/>
              </a:spcBef>
              <a:spcAft>
                <a:spcPts val="800"/>
              </a:spcAft>
            </a:pP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(Forrás: </a:t>
            </a:r>
            <a:r>
              <a:rPr lang="hu-H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1860–1861, </a:t>
            </a:r>
            <a:r>
              <a:rPr lang="hu-H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MKFT</a:t>
            </a:r>
            <a:r>
              <a:rPr lang="hu-H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</p:txBody>
      </p:sp>
      <p:sp>
        <p:nvSpPr>
          <p:cNvPr id="9" name="Téglalap 8"/>
          <p:cNvSpPr/>
          <p:nvPr/>
        </p:nvSpPr>
        <p:spPr>
          <a:xfrm>
            <a:off x="7563146" y="5827631"/>
            <a:ext cx="3418885" cy="2774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80340" algn="ctr" hangingPunct="0">
              <a:lnSpc>
                <a:spcPts val="1320"/>
              </a:lnSpc>
              <a:spcBef>
                <a:spcPts val="300"/>
              </a:spcBef>
              <a:spcAft>
                <a:spcPts val="0"/>
              </a:spcAft>
            </a:pP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(Forrás: </a:t>
            </a:r>
            <a:r>
              <a:rPr lang="hu-H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2026., Google </a:t>
            </a:r>
            <a:r>
              <a:rPr lang="hu-H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Maps</a:t>
            </a: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5241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Településtörténet: </a:t>
            </a:r>
            <a:r>
              <a:rPr lang="hu-H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Tamásváralja</a:t>
            </a:r>
            <a:endParaRPr lang="hu-HU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699250" y="1485901"/>
            <a:ext cx="5067300" cy="5372099"/>
          </a:xfrm>
        </p:spPr>
        <p:txBody>
          <a:bodyPr>
            <a:normAutofit lnSpcReduction="10000"/>
          </a:bodyPr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Avas 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hegység,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120–358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tszf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Terület: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18,2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hu-H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Népesség: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2011</a:t>
            </a:r>
          </a:p>
          <a:p>
            <a:pPr marL="1257300" indent="0">
              <a:buNone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- 452 fő</a:t>
            </a:r>
          </a:p>
          <a:p>
            <a:pPr marL="1257300" indent="0">
              <a:buNone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- 94,2%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 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+1294/1550: </a:t>
            </a:r>
            <a:r>
              <a:rPr lang="hu-H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Varallya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Várallya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RegArp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2/4: 130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1323: </a:t>
            </a:r>
            <a:r>
              <a:rPr lang="hu-H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Waralya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AOklt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7: 303, Z. 1: 248)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„Sovány gödrös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helj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csak nagy szorgalom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útán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terem.” (</a:t>
            </a:r>
            <a:r>
              <a:rPr lang="hu-HU" cap="sm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Pesty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1864/57: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424a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b="1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pic>
        <p:nvPicPr>
          <p:cNvPr id="4" name="Tartalom helye 3"/>
          <p:cNvPicPr>
            <a:picLocks/>
          </p:cNvPicPr>
          <p:nvPr/>
        </p:nvPicPr>
        <p:blipFill rotWithShape="1">
          <a:blip r:embed="rId2"/>
          <a:srcRect b="3133"/>
          <a:stretch/>
        </p:blipFill>
        <p:spPr bwMode="auto">
          <a:xfrm>
            <a:off x="425450" y="1685273"/>
            <a:ext cx="6057900" cy="40412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églalap 4"/>
          <p:cNvSpPr/>
          <p:nvPr/>
        </p:nvSpPr>
        <p:spPr>
          <a:xfrm>
            <a:off x="1307049" y="6292709"/>
            <a:ext cx="4294701" cy="259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80340" algn="ctr" hangingPunct="0">
              <a:lnSpc>
                <a:spcPts val="1320"/>
              </a:lnSpc>
              <a:spcBef>
                <a:spcPts val="300"/>
              </a:spcBef>
              <a:spcAft>
                <a:spcPts val="0"/>
              </a:spcAft>
            </a:pPr>
            <a:r>
              <a:rPr lang="hu-H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hu-H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ábra. </a:t>
            </a:r>
            <a:r>
              <a:rPr lang="hu-H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Tamásváralja</a:t>
            </a:r>
            <a:r>
              <a:rPr lang="hu-H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település</a:t>
            </a:r>
          </a:p>
        </p:txBody>
      </p:sp>
      <p:sp>
        <p:nvSpPr>
          <p:cNvPr id="6" name="Téglalap 5"/>
          <p:cNvSpPr/>
          <p:nvPr/>
        </p:nvSpPr>
        <p:spPr>
          <a:xfrm>
            <a:off x="1771311" y="5757391"/>
            <a:ext cx="3366178" cy="3994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80340" algn="ctr">
              <a:lnSpc>
                <a:spcPct val="107000"/>
              </a:lnSpc>
              <a:spcBef>
                <a:spcPts val="300"/>
              </a:spcBef>
              <a:spcAft>
                <a:spcPts val="800"/>
              </a:spcAft>
            </a:pP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(Forrás: </a:t>
            </a:r>
            <a:r>
              <a:rPr lang="hu-H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1860–1861, </a:t>
            </a:r>
            <a:r>
              <a:rPr lang="hu-H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MKFT</a:t>
            </a:r>
            <a:r>
              <a:rPr lang="hu-H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5771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2585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hu-H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Településtörténet</a:t>
            </a:r>
            <a:endParaRPr lang="hu-HU" sz="4000" dirty="0"/>
          </a:p>
        </p:txBody>
      </p:sp>
      <p:pic>
        <p:nvPicPr>
          <p:cNvPr id="4" name="Tartalom helye 3"/>
          <p:cNvPicPr>
            <a:picLocks/>
          </p:cNvPicPr>
          <p:nvPr/>
        </p:nvPicPr>
        <p:blipFill rotWithShape="1">
          <a:blip r:embed="rId2"/>
          <a:srcRect b="3133"/>
          <a:stretch/>
        </p:blipFill>
        <p:spPr bwMode="auto">
          <a:xfrm>
            <a:off x="6146154" y="1729675"/>
            <a:ext cx="5742631" cy="40412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églalap 4"/>
          <p:cNvSpPr/>
          <p:nvPr/>
        </p:nvSpPr>
        <p:spPr>
          <a:xfrm>
            <a:off x="7933710" y="1388075"/>
            <a:ext cx="2167516" cy="2895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80340" algn="ctr" hangingPunct="0">
              <a:lnSpc>
                <a:spcPts val="1320"/>
              </a:lnSpc>
              <a:spcBef>
                <a:spcPts val="300"/>
              </a:spcBef>
              <a:spcAft>
                <a:spcPts val="0"/>
              </a:spcAft>
            </a:pPr>
            <a:r>
              <a:rPr lang="hu-H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Tamásváralja</a:t>
            </a:r>
            <a:endParaRPr lang="hu-H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7431334" y="5863478"/>
            <a:ext cx="3366178" cy="3994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80340" algn="ctr">
              <a:lnSpc>
                <a:spcPct val="107000"/>
              </a:lnSpc>
              <a:spcBef>
                <a:spcPts val="300"/>
              </a:spcBef>
              <a:spcAft>
                <a:spcPts val="800"/>
              </a:spcAft>
            </a:pP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(Forrás: </a:t>
            </a:r>
            <a:r>
              <a:rPr lang="hu-H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1860–1861, </a:t>
            </a:r>
            <a:r>
              <a:rPr lang="hu-H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MKFT</a:t>
            </a:r>
            <a:r>
              <a:rPr lang="hu-H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</p:txBody>
      </p:sp>
      <p:pic>
        <p:nvPicPr>
          <p:cNvPr id="8" name="Tartalom helye 3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5114" y="1729675"/>
            <a:ext cx="5554963" cy="4067175"/>
          </a:xfrm>
          <a:prstGeom prst="rect">
            <a:avLst/>
          </a:prstGeom>
        </p:spPr>
      </p:pic>
      <p:sp>
        <p:nvSpPr>
          <p:cNvPr id="9" name="Téglalap 8"/>
          <p:cNvSpPr/>
          <p:nvPr/>
        </p:nvSpPr>
        <p:spPr>
          <a:xfrm>
            <a:off x="1692738" y="5828977"/>
            <a:ext cx="3366178" cy="3994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80340" algn="ctr">
              <a:lnSpc>
                <a:spcPct val="107000"/>
              </a:lnSpc>
              <a:spcBef>
                <a:spcPts val="300"/>
              </a:spcBef>
              <a:spcAft>
                <a:spcPts val="800"/>
              </a:spcAft>
            </a:pP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(Forrás: </a:t>
            </a:r>
            <a:r>
              <a:rPr lang="hu-H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1860–1861, </a:t>
            </a:r>
            <a:r>
              <a:rPr lang="hu-H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MKFT</a:t>
            </a:r>
            <a:r>
              <a:rPr lang="hu-H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hu-H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</p:txBody>
      </p:sp>
      <p:sp>
        <p:nvSpPr>
          <p:cNvPr id="10" name="Téglalap 9"/>
          <p:cNvSpPr/>
          <p:nvPr/>
        </p:nvSpPr>
        <p:spPr>
          <a:xfrm>
            <a:off x="2459935" y="1388074"/>
            <a:ext cx="1118575" cy="2895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80340" algn="ctr" hangingPunct="0">
              <a:lnSpc>
                <a:spcPts val="1320"/>
              </a:lnSpc>
              <a:spcBef>
                <a:spcPts val="300"/>
              </a:spcBef>
              <a:spcAft>
                <a:spcPts val="0"/>
              </a:spcAft>
            </a:pPr>
            <a:r>
              <a:rPr lang="hu-H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Batár</a:t>
            </a:r>
            <a:endParaRPr lang="hu-H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27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Helynévanyag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korszak: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19. század második felének (1850–1899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korszak: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MNHP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-program keretében (2024–2026) gyűjtött élőnyelvi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helynévanyag</a:t>
            </a:r>
          </a:p>
          <a:p>
            <a:pPr marL="1612900" indent="0">
              <a:buNone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Batár: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2024–2026 között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12900" indent="0">
              <a:buNone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Tamásváralja: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2017–2024 között (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MNH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2: 16–41)</a:t>
            </a:r>
          </a:p>
        </p:txBody>
      </p:sp>
    </p:spTree>
    <p:extLst>
      <p:ext uri="{BB962C8B-B14F-4D97-AF65-F5344CB8AC3E}">
        <p14:creationId xmlns:p14="http://schemas.microsoft.com/office/powerpoint/2010/main" val="139232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1608</TotalTime>
  <Words>1109</Words>
  <Application>Microsoft Office PowerPoint</Application>
  <PresentationFormat>Szélesvásznú</PresentationFormat>
  <Paragraphs>260</Paragraphs>
  <Slides>23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Office-téma</vt:lpstr>
      <vt:lpstr>A helynévállomány vizsgálata Ugocsa megyében</vt:lpstr>
      <vt:lpstr>Batár és Tamásváralja</vt:lpstr>
      <vt:lpstr>Az előadás vázlata</vt:lpstr>
      <vt:lpstr>1. Településtörténet: Batár</vt:lpstr>
      <vt:lpstr>1. Településtörténet Batár</vt:lpstr>
      <vt:lpstr>1. Településtörténet: Tamásváralja</vt:lpstr>
      <vt:lpstr>1. Településtörténet: Tamásváralja</vt:lpstr>
      <vt:lpstr>1. Településtörténet</vt:lpstr>
      <vt:lpstr>2. Helynévanyag</vt:lpstr>
      <vt:lpstr>2. Helynévanyag: történeti (1850–1899) </vt:lpstr>
      <vt:lpstr>2. Helynévanyag: élőnyelvi (2024–2026) </vt:lpstr>
      <vt:lpstr>3. Helynévi szinonímia </vt:lpstr>
      <vt:lpstr>4. Névrendszerek változékonysága: Batár </vt:lpstr>
      <vt:lpstr>4. Névrendszerek változékonysága: Váralja </vt:lpstr>
      <vt:lpstr>5. Helyfajták: történeti anyag (19. sz. 2. fele)  </vt:lpstr>
      <vt:lpstr>5. Helyfajták: élőnyelvi anyag (2024–2026) </vt:lpstr>
      <vt:lpstr>5. Helyfajták: áttekintés</vt:lpstr>
      <vt:lpstr>6. Földrajzi köznevek  Történeti anyag (19. sz. 2. fele)</vt:lpstr>
      <vt:lpstr>6. Földrajzi köznevek  Élőnyelvi anyag (2024–2026)</vt:lpstr>
      <vt:lpstr>7. Szerkezeti és  funkcionális-szemantikai elemzés</vt:lpstr>
      <vt:lpstr>7. Szerkezeti és  funkcionális-szemantikai elemzés</vt:lpstr>
      <vt:lpstr>8. Összegzés </vt:lpstr>
      <vt:lpstr>Köszönöm a figyelmet!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helynévállomány vizsgálata Ugocsa megyében</dc:title>
  <dc:creator>Kocán Béla</dc:creator>
  <cp:lastModifiedBy>Kocán Béla</cp:lastModifiedBy>
  <cp:revision>131</cp:revision>
  <dcterms:created xsi:type="dcterms:W3CDTF">2026-08-19T06:44:42Z</dcterms:created>
  <dcterms:modified xsi:type="dcterms:W3CDTF">2026-09-01T08:40:37Z</dcterms:modified>
</cp:coreProperties>
</file>